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93" r:id="rId5"/>
    <p:sldId id="294" r:id="rId6"/>
    <p:sldId id="29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59C4-D09F-4C3E-903A-98186878909E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E8C-20C1-4BFC-B22B-9AF17BD57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59C4-D09F-4C3E-903A-98186878909E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E8C-20C1-4BFC-B22B-9AF17BD57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59C4-D09F-4C3E-903A-98186878909E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E8C-20C1-4BFC-B22B-9AF17BD57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59C4-D09F-4C3E-903A-98186878909E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E8C-20C1-4BFC-B22B-9AF17BD57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59C4-D09F-4C3E-903A-98186878909E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E8C-20C1-4BFC-B22B-9AF17BD57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59C4-D09F-4C3E-903A-98186878909E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E8C-20C1-4BFC-B22B-9AF17BD57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59C4-D09F-4C3E-903A-98186878909E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E8C-20C1-4BFC-B22B-9AF17BD57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59C4-D09F-4C3E-903A-98186878909E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E8C-20C1-4BFC-B22B-9AF17BD57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59C4-D09F-4C3E-903A-98186878909E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E8C-20C1-4BFC-B22B-9AF17BD57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59C4-D09F-4C3E-903A-98186878909E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E8C-20C1-4BFC-B22B-9AF17BD57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59C4-D09F-4C3E-903A-98186878909E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E8C-20C1-4BFC-B22B-9AF17BD57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C59C4-D09F-4C3E-903A-98186878909E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23E8C-20C1-4BFC-B22B-9AF17BD57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fsd.multiurok.ru/html/2017/04/17/s_58f4d9e37b79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Всемирный день гражданской обороны России.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марта – Всемирный День Гражданской обороны</a:t>
            </a:r>
          </a:p>
        </p:txBody>
      </p:sp>
      <p:sp>
        <p:nvSpPr>
          <p:cNvPr id="7" name="Google Shape;41;p5"/>
          <p:cNvSpPr/>
          <p:nvPr/>
        </p:nvSpPr>
        <p:spPr>
          <a:xfrm rot="-2680715">
            <a:off x="-494490" y="3988823"/>
            <a:ext cx="2372312" cy="9011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7/04/17/s_58f4d9e37b79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 (НОЯБРЬ 1932-ИЮНЬ 1941Г)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4 октября 1932 года было принято Советом народных комиссаров СССР «Положение о противовоздушной обороне СССР», которым впервые определены мероприятия и средства непосредственной защиты населения и территорий страны от воздушной опасности в зоне возможного действия авиации противника. Этим актом было положено начало создания МПВО, предназначенной для защиты населения от воздушного нападения противника. </a:t>
            </a:r>
          </a:p>
        </p:txBody>
      </p:sp>
      <p:pic>
        <p:nvPicPr>
          <p:cNvPr id="5" name="Google Shape;40;p5" descr="Рисунок 8"/>
          <p:cNvPicPr preferRelativeResize="0"/>
          <p:nvPr/>
        </p:nvPicPr>
        <p:blipFill rotWithShape="1">
          <a:blip r:embed="rId3" cstate="print">
            <a:alphaModFix/>
          </a:blip>
          <a:srcRect l="27307" t="8943" r="20022" b="77236"/>
          <a:stretch/>
        </p:blipFill>
        <p:spPr>
          <a:xfrm>
            <a:off x="6372200" y="0"/>
            <a:ext cx="2771800" cy="126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d.multiurok.ru/html/2017/04/17/s_58f4d9e37b79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15616" y="1124744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Развитие МПВО шло по двум направлениям - военному и гражданскому.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 одной стороны, в наиболее крупных городах создавались территориальные части ПВО. Стали формироваться кадровые отдельные батальоны, а затем и полки МПВО.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 другой - в городах-пунктах ПВО организовываться участковые команды (в границах участков милиции), объектовые (на предприятиях), а в домохозяйствах - группы самозащиты.</a:t>
            </a:r>
          </a:p>
        </p:txBody>
      </p:sp>
      <p:pic>
        <p:nvPicPr>
          <p:cNvPr id="4" name="Google Shape;40;p5" descr="Рисунок 8"/>
          <p:cNvPicPr preferRelativeResize="0"/>
          <p:nvPr/>
        </p:nvPicPr>
        <p:blipFill rotWithShape="1">
          <a:blip r:embed="rId3" cstate="print">
            <a:alphaModFix/>
          </a:blip>
          <a:srcRect l="27307" t="8943" r="20022" b="77236"/>
          <a:stretch/>
        </p:blipFill>
        <p:spPr>
          <a:xfrm>
            <a:off x="6372200" y="0"/>
            <a:ext cx="2771800" cy="126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7/04/17/s_58f4d9e37b79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 этап (июнь 1941-1945 г.г.)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929411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Опыт войны показал, что от успешного решения задач по организации МПВО-ГО в значительной степени зависела не только бесперебойная работа промышленности и транспорта, но и высокое морально политическое состояние войск. Богатый опыт организации защиты населения от ударов противника с воздуха и ликвидации их последствий. МПВО успешно справилась со своими задачами - затруднить фашистской авиации поражение целей в городах и народнохозяйственных объектов, обеспечить защиту граждан и оказывать помощь пострадавшим, проводить аварийно-восстановительные работы в очагах поражения, повышать устойчивость функционирования предприятий, коммунально-энергетических сетей. </a:t>
            </a:r>
          </a:p>
        </p:txBody>
      </p:sp>
      <p:pic>
        <p:nvPicPr>
          <p:cNvPr id="5" name="Google Shape;40;p5" descr="Рисунок 8"/>
          <p:cNvPicPr preferRelativeResize="0"/>
          <p:nvPr/>
        </p:nvPicPr>
        <p:blipFill rotWithShape="1">
          <a:blip r:embed="rId3" cstate="print">
            <a:alphaModFix/>
          </a:blip>
          <a:srcRect l="27307" t="8943" r="20022" b="77236"/>
          <a:stretch/>
        </p:blipFill>
        <p:spPr>
          <a:xfrm>
            <a:off x="6372200" y="0"/>
            <a:ext cx="2771800" cy="126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7/04/17/s_58f4d9e37b79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Четвертый этап (июнь 1945 - июль 1961 г.г.)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 этап совершенствования МПВО, связанный с поиском наиболее эффективных путей защиты населения и народного хозяйства от применения оружия массового поражения.</a:t>
            </a:r>
          </a:p>
        </p:txBody>
      </p:sp>
      <p:pic>
        <p:nvPicPr>
          <p:cNvPr id="5" name="Google Shape;40;p5" descr="Рисунок 8"/>
          <p:cNvPicPr preferRelativeResize="0"/>
          <p:nvPr/>
        </p:nvPicPr>
        <p:blipFill rotWithShape="1">
          <a:blip r:embed="rId3" cstate="print">
            <a:alphaModFix/>
          </a:blip>
          <a:srcRect l="27307" t="8943" r="20022" b="77236"/>
          <a:stretch/>
        </p:blipFill>
        <p:spPr>
          <a:xfrm>
            <a:off x="6372200" y="0"/>
            <a:ext cx="2771800" cy="126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7/04/17/s_58f4d9e37b79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Пятый этап (июль 1961 - сентябрь 1971 г.г.)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характеризуется глубокими структурными изменениями ГО.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С сентября 1971 г. непосредственное руководство системой ГО вновь, как и в 30-е годы, было передано военному ведомству. Это подняло ее развитие на более высокую ступень, обеспечило более эффективное руководство ею на всех уровнях.</a:t>
            </a:r>
          </a:p>
          <a:p>
            <a:endParaRPr lang="ru-RU" dirty="0"/>
          </a:p>
        </p:txBody>
      </p:sp>
      <p:pic>
        <p:nvPicPr>
          <p:cNvPr id="5" name="Google Shape;40;p5" descr="Рисунок 8"/>
          <p:cNvPicPr preferRelativeResize="0"/>
          <p:nvPr/>
        </p:nvPicPr>
        <p:blipFill rotWithShape="1">
          <a:blip r:embed="rId3" cstate="print">
            <a:alphaModFix/>
          </a:blip>
          <a:srcRect l="27307" t="8943" r="20022" b="77236"/>
          <a:stretch/>
        </p:blipFill>
        <p:spPr>
          <a:xfrm>
            <a:off x="6372200" y="0"/>
            <a:ext cx="2771800" cy="126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7/04/17/s_58f4d9e37b79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Шестой этап (октябрь 1971 - июль 1987 г.г.)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  6 этап характеризуется новыми структурными изменениями, связанными с усилением гонки вооружения и достижением СССР стратегического паритета. Была повышена эффективность руководства деятельностью ГО со стороны советских и военных органов управления министерств и ведомств. Характерной особенностью первых шести этапов развития МПВО-ГО является планирование выполнения всех мероприятий по защите населения и территорий в условиях военного времени. Предупреждение и ликвидация ЧС природного и техногенного характера в мирное время как задача перед названными системами не стоит.</a:t>
            </a:r>
          </a:p>
          <a:p>
            <a:pPr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   Развитие системы ГО и РСЧС во второй половине ХХ века.</a:t>
            </a:r>
          </a:p>
          <a:p>
            <a:endParaRPr lang="ru-RU" dirty="0"/>
          </a:p>
        </p:txBody>
      </p:sp>
      <p:pic>
        <p:nvPicPr>
          <p:cNvPr id="5" name="Google Shape;40;p5" descr="Рисунок 8"/>
          <p:cNvPicPr preferRelativeResize="0"/>
          <p:nvPr/>
        </p:nvPicPr>
        <p:blipFill rotWithShape="1">
          <a:blip r:embed="rId3" cstate="print">
            <a:alphaModFix/>
          </a:blip>
          <a:srcRect l="27307" t="8943" r="20022" b="77236"/>
          <a:stretch/>
        </p:blipFill>
        <p:spPr>
          <a:xfrm>
            <a:off x="6372200" y="0"/>
            <a:ext cx="2771800" cy="126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7/04/17/s_58f4d9e37b79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26469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Седьмой этап (август 1987 - декабрь 1991 г.)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развития системы ГО является этапом позитивных перемен в военно-политической ситуации, окончания "холодной" войны и переключения значительной части сил ГО на решение экологических и хозяйственных проблем. 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На данном этапе на ГО были возложены задачи по защите населения и территорий от стихийных бедствий, аварий, катастроф, в мирное время. </a:t>
            </a:r>
          </a:p>
          <a:p>
            <a:endParaRPr lang="ru-RU" dirty="0"/>
          </a:p>
        </p:txBody>
      </p:sp>
      <p:pic>
        <p:nvPicPr>
          <p:cNvPr id="5" name="Google Shape;40;p5" descr="Рисунок 8"/>
          <p:cNvPicPr preferRelativeResize="0"/>
          <p:nvPr/>
        </p:nvPicPr>
        <p:blipFill rotWithShape="1">
          <a:blip r:embed="rId3" cstate="print">
            <a:alphaModFix/>
          </a:blip>
          <a:srcRect l="27307" t="8943" r="20022" b="77236"/>
          <a:stretch/>
        </p:blipFill>
        <p:spPr>
          <a:xfrm>
            <a:off x="6372200" y="0"/>
            <a:ext cx="2771800" cy="126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7/04/17/s_58f4d9e37b79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Восьмой этап (с декабря 1991 г. по настоящее время)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начался с упразднения государственных структур СССР, образованием СНГ и созданием Российской системы предупреждения и действий в чрезвычайных ситуациях (РСЧС). 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В связи с этим в 1990 г. был создан специальный федеральный орган исполнительной власти - Российский корпус спасателей на правах государственного комитета, который после ряда преобразований превратился в 1994 г. в Министерство Российской Федерации по делам гражданской обороны, чрезвычайным ситуациям и ликвидации последствий стихийных бедствий (МЧС России)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7/04/17/s_58f4d9e37b79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ГО: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Руководство гражданской обороной в РФ осуществляет Правительство РФ. Государственную политику в области гражданской обороны осуществляет федеральный орган исполнительной власти, уполномоченный Президентом РФ на решение задач в области гражданской обороны. Руководство гражданской обороной в федеральных органах исполнительной власти и организациях осуществляют их руководители. Руководство гражданской обороной на территориях субъектов РФ и муниципальных образований осуществляют соответственно главы органов исполнительной власти субъектов РФ и руководители органов местного самоуправления. Руководители федеральных органов исполнительной власти, органов исполнительной власти субъектов РФ и организаций несут персональную ответственность за организацию и проведение мероприятий по гражданской обороне и защите населения.</a:t>
            </a:r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7/04/17/s_58f4d9e37b79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92888" cy="135416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Органами, осуществляющими управление гражданской обороной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82453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1) федеральный орган исполнительной власти, уполномоченный на решение задач в области гражданской обороны;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2) территориальные органы - региональные центры по делам гражданской обороны, чрезвычайным ситуациям и ликвидации последствий стихийных бедствий и органы, уполномоченные решать задачи гражданской обороны и задачи по предупреждению и ликвидации чрезвычайных ситуаций по субъектам Российской Федерации.</a:t>
            </a:r>
          </a:p>
          <a:p>
            <a:endParaRPr lang="ru-RU" dirty="0"/>
          </a:p>
        </p:txBody>
      </p:sp>
      <p:pic>
        <p:nvPicPr>
          <p:cNvPr id="5" name="Google Shape;40;p5" descr="Рисунок 8"/>
          <p:cNvPicPr preferRelativeResize="0"/>
          <p:nvPr/>
        </p:nvPicPr>
        <p:blipFill rotWithShape="1">
          <a:blip r:embed="rId3" cstate="print">
            <a:alphaModFix/>
          </a:blip>
          <a:srcRect l="27307" t="8943" r="20022" b="77236"/>
          <a:stretch/>
        </p:blipFill>
        <p:spPr>
          <a:xfrm>
            <a:off x="7308304" y="0"/>
            <a:ext cx="1835696" cy="980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sd.multiurok.ru/html/2017/04/17/s_58f4d9e37b79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Гражданская оборона –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48472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  это система мероприятий по защите населения, материальных и культурных ценностей не только от опасностей военного времени, но и от опасностей, возникающих при чрезвычайных ситуациях природного, техногенного и террористического характера.</a:t>
            </a:r>
          </a:p>
          <a:p>
            <a:endParaRPr lang="ru-RU" dirty="0"/>
          </a:p>
        </p:txBody>
      </p:sp>
      <p:pic>
        <p:nvPicPr>
          <p:cNvPr id="49154" name="Picture 2" descr="http://shkola30.ouvlad.ru/files/2016/10/503975aa46566b505f5ad7551938a4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4322444" cy="2880320"/>
          </a:xfrm>
          <a:prstGeom prst="rect">
            <a:avLst/>
          </a:prstGeom>
          <a:noFill/>
        </p:spPr>
      </p:pic>
      <p:pic>
        <p:nvPicPr>
          <p:cNvPr id="7" name="Google Shape;40;p5" descr="Рисунок 8"/>
          <p:cNvPicPr preferRelativeResize="0"/>
          <p:nvPr/>
        </p:nvPicPr>
        <p:blipFill rotWithShape="1">
          <a:blip r:embed="rId4" cstate="print">
            <a:alphaModFix/>
          </a:blip>
          <a:srcRect l="27307" t="8943" r="20022" b="77236"/>
          <a:stretch/>
        </p:blipFill>
        <p:spPr>
          <a:xfrm>
            <a:off x="6372200" y="0"/>
            <a:ext cx="2771800" cy="126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7/04/17/s_58f4d9e37b79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сил ГО входят: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1. Невоенизированные формирования ГО.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Военизированные части ГО.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3. Силы и средства МО, МВД и Минздрава.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Google Shape;40;p5" descr="Рисунок 8"/>
          <p:cNvPicPr preferRelativeResize="0"/>
          <p:nvPr/>
        </p:nvPicPr>
        <p:blipFill rotWithShape="1">
          <a:blip r:embed="rId3" cstate="print">
            <a:alphaModFix/>
          </a:blip>
          <a:srcRect l="27307" t="8943" r="20022" b="77236"/>
          <a:stretch/>
        </p:blipFill>
        <p:spPr>
          <a:xfrm>
            <a:off x="6372200" y="0"/>
            <a:ext cx="2771800" cy="126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sd.multiurok.ru/html/2017/04/17/s_58f4d9e37b79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Зиничев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Евгений Николаевич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525963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Министр Российской Федерации по делам гражданской обороны, чрезвычайным ситуациям и ликвидации последствий стихийных бедствий</a:t>
            </a:r>
          </a:p>
          <a:p>
            <a:pPr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Генерал-полковник</a:t>
            </a:r>
          </a:p>
          <a:p>
            <a:pPr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31746" name="Picture 2" descr="Зиничев Евгений Николае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3096344" cy="463871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Google Shape;40;p5" descr="Рисунок 8"/>
          <p:cNvPicPr preferRelativeResize="0"/>
          <p:nvPr/>
        </p:nvPicPr>
        <p:blipFill rotWithShape="1">
          <a:blip r:embed="rId4" cstate="print">
            <a:alphaModFix/>
          </a:blip>
          <a:srcRect l="27307" t="8943" r="20022" b="77236"/>
          <a:stretch/>
        </p:blipFill>
        <p:spPr>
          <a:xfrm>
            <a:off x="6372200" y="0"/>
            <a:ext cx="2771800" cy="126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7/04/17/s_58f4d9e37b79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3252" name="Picture 4" descr="https://ds04.infourok.ru/uploads/ex/10e0/00022037-47982ccf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656"/>
            <a:ext cx="7135647" cy="53517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Google Shape;40;p5" descr="Рисунок 8"/>
          <p:cNvPicPr preferRelativeResize="0"/>
          <p:nvPr/>
        </p:nvPicPr>
        <p:blipFill rotWithShape="1">
          <a:blip r:embed="rId4" cstate="print">
            <a:alphaModFix/>
          </a:blip>
          <a:srcRect l="27307" t="8943" r="20022" b="77236"/>
          <a:stretch/>
        </p:blipFill>
        <p:spPr>
          <a:xfrm>
            <a:off x="7884368" y="0"/>
            <a:ext cx="1259632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sd.multiurok.ru/html/2017/04/17/s_58f4d9e37b79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 службы гражданской обороны </a:t>
            </a:r>
            <a:r>
              <a:rPr lang="ru-RU" dirty="0"/>
              <a:t>-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32048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защитить население и общественное богатство, обеспечить эффективность функционирования государства и его учреждений в деле ликвидации последствий катастроф и бедствий.</a:t>
            </a:r>
          </a:p>
        </p:txBody>
      </p:sp>
      <p:pic>
        <p:nvPicPr>
          <p:cNvPr id="48130" name="Picture 2" descr="http://www.petrozavodsk-mo.ru/images/IMG_2962%281%29.JPG"/>
          <p:cNvPicPr>
            <a:picLocks noChangeAspect="1" noChangeArrowheads="1"/>
          </p:cNvPicPr>
          <p:nvPr/>
        </p:nvPicPr>
        <p:blipFill>
          <a:blip r:embed="rId3" cstate="print"/>
          <a:srcRect r="10522"/>
          <a:stretch>
            <a:fillRect/>
          </a:stretch>
        </p:blipFill>
        <p:spPr bwMode="auto">
          <a:xfrm>
            <a:off x="539552" y="1844824"/>
            <a:ext cx="4283968" cy="318984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Google Shape;40;p5" descr="Рисунок 8"/>
          <p:cNvPicPr preferRelativeResize="0"/>
          <p:nvPr/>
        </p:nvPicPr>
        <p:blipFill rotWithShape="1">
          <a:blip r:embed="rId4" cstate="print">
            <a:alphaModFix/>
          </a:blip>
          <a:srcRect l="27307" t="8943" r="20022" b="77236"/>
          <a:stretch/>
        </p:blipFill>
        <p:spPr>
          <a:xfrm>
            <a:off x="6372200" y="0"/>
            <a:ext cx="2771800" cy="126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sd.multiurok.ru/html/2017/04/17/s_58f4d9e37b79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 ГО: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052736"/>
            <a:ext cx="4968552" cy="5544616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обучение населения способам защиты от опасностей, возникающих при ведении военных действий или вследствие их;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 оповещение населения об опасностях;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 эвакуации населения, материальных и культурных ценностей в безопасные районы;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 предоставление населению убежищ и средств индивидуальной защиты;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 осуществление мероприятий по снеговой и другим видам маскировки;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-проведение аварийно-спасательных работ в случае возникновения опасностей для населения при ведении военных действий или вследствие их;</a:t>
            </a:r>
          </a:p>
          <a:p>
            <a:endParaRPr lang="ru-RU" dirty="0"/>
          </a:p>
        </p:txBody>
      </p:sp>
      <p:pic>
        <p:nvPicPr>
          <p:cNvPr id="52226" name="Picture 2" descr="https://oblast45.ru/uploads/publications/images/18188/big/45c699841e6f85772715aec4061f1480abd04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3816424" cy="238526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Google Shape;40;p5" descr="Рисунок 8"/>
          <p:cNvPicPr preferRelativeResize="0"/>
          <p:nvPr/>
        </p:nvPicPr>
        <p:blipFill rotWithShape="1">
          <a:blip r:embed="rId4" cstate="print">
            <a:alphaModFix/>
          </a:blip>
          <a:srcRect l="27307" t="8943" r="20022" b="77236"/>
          <a:stretch/>
        </p:blipFill>
        <p:spPr>
          <a:xfrm>
            <a:off x="6372200" y="0"/>
            <a:ext cx="2771800" cy="126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sd.multiurok.ru/html/2017/04/17/s_58f4d9e37b79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 ГО: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052736"/>
            <a:ext cx="4536504" cy="5472608"/>
          </a:xfrm>
        </p:spPr>
        <p:txBody>
          <a:bodyPr>
            <a:normAutofit fontScale="40000" lnSpcReduction="20000"/>
          </a:bodyPr>
          <a:lstStyle/>
          <a:p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- первоочередное обеспечение населения, пострадавшего при ведении военных действий или вследствие их, медицинским обслуживанием, предоставление жилья и принятие других необходимых мер;</a:t>
            </a:r>
          </a:p>
          <a:p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- борьба с пожарами, возникающими при ведении боевых действий или вследствие их;</a:t>
            </a:r>
          </a:p>
          <a:p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- обнаружение и обозначение районов, подвергшихся радиоактивному, химическо­му, биологическому и иному заражению;</a:t>
            </a:r>
          </a:p>
          <a:p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- обеззараживание населения, техники, зданий, территорий и другие необходимые мероприятия;</a:t>
            </a:r>
          </a:p>
          <a:p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02" name="Picture 2" descr="http://scherbinka-mo.ru/files/sher/dop_news/img-20190930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211687" cy="280669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Google Shape;40;p5" descr="Рисунок 8"/>
          <p:cNvPicPr preferRelativeResize="0"/>
          <p:nvPr/>
        </p:nvPicPr>
        <p:blipFill rotWithShape="1">
          <a:blip r:embed="rId4" cstate="print">
            <a:alphaModFix/>
          </a:blip>
          <a:srcRect l="27307" t="8943" r="20022" b="77236"/>
          <a:stretch/>
        </p:blipFill>
        <p:spPr>
          <a:xfrm>
            <a:off x="6372200" y="0"/>
            <a:ext cx="2771800" cy="126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sd.multiurok.ru/html/2017/04/17/s_58f4d9e37b79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 ГО: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980728"/>
            <a:ext cx="4402832" cy="5472608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восстановление и поддержание порядка в районах, пострадавших при ведении военных действий;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восстановление функционирования необходимых коммунальных служб в военное время;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разработка и осуществление мер, направленных на сохранение объектов, необхо­димых для устойчивого функционирования экономики и выживания населения;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обеспечение постоянной готовности сил и средств ГО.</a:t>
            </a:r>
          </a:p>
        </p:txBody>
      </p:sp>
      <p:pic>
        <p:nvPicPr>
          <p:cNvPr id="50178" name="Picture 2" descr="https://im0-tub-ru.yandex.net/i?id=ed1adab68498a1af751c71a97aa30a5e-l&amp;n=13"/>
          <p:cNvPicPr>
            <a:picLocks noChangeAspect="1" noChangeArrowheads="1"/>
          </p:cNvPicPr>
          <p:nvPr/>
        </p:nvPicPr>
        <p:blipFill>
          <a:blip r:embed="rId3" cstate="print"/>
          <a:srcRect r="13118"/>
          <a:stretch>
            <a:fillRect/>
          </a:stretch>
        </p:blipFill>
        <p:spPr bwMode="auto">
          <a:xfrm>
            <a:off x="357316" y="1340768"/>
            <a:ext cx="4214684" cy="27532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Google Shape;40;p5" descr="Рисунок 8"/>
          <p:cNvPicPr preferRelativeResize="0"/>
          <p:nvPr/>
        </p:nvPicPr>
        <p:blipFill rotWithShape="1">
          <a:blip r:embed="rId4" cstate="print">
            <a:alphaModFix/>
          </a:blip>
          <a:srcRect l="27307" t="8943" r="20022" b="77236"/>
          <a:stretch/>
        </p:blipFill>
        <p:spPr>
          <a:xfrm>
            <a:off x="6372200" y="0"/>
            <a:ext cx="2771800" cy="126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7/04/17/s_58f4d9e37b79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Систему гражданской обороны составляют: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органы повседневного управления по обеспечению защиты населения;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силы и средства, предназначенные для выполнения задач гражданской обороны;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фонды и резервы финансовых, медицинских и материально-технических средств, предусмотренных на случай чрезвычайной ситуации;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системы связи, оповещения, управления и информационного обеспечения.</a:t>
            </a:r>
          </a:p>
          <a:p>
            <a:endParaRPr lang="ru-RU" dirty="0"/>
          </a:p>
        </p:txBody>
      </p:sp>
      <p:pic>
        <p:nvPicPr>
          <p:cNvPr id="5" name="Google Shape;40;p5" descr="Рисунок 8"/>
          <p:cNvPicPr preferRelativeResize="0"/>
          <p:nvPr/>
        </p:nvPicPr>
        <p:blipFill rotWithShape="1">
          <a:blip r:embed="rId3" cstate="print">
            <a:alphaModFix/>
          </a:blip>
          <a:srcRect l="27307" t="8943" r="20022" b="77236"/>
          <a:stretch/>
        </p:blipFill>
        <p:spPr>
          <a:xfrm>
            <a:off x="6372200" y="0"/>
            <a:ext cx="2771800" cy="126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7/04/17/s_58f4d9e37b79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ГО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Гражданские организации гражданской обороны - формирования (сводные отряды, команды, дружины, группы, звенья, посты), владеющие специальной техникой и имуществом и подготовленные для защиты населения и организаций от опасностей, возникающих при ведении военных действий или вследствие этих действий.</a:t>
            </a:r>
          </a:p>
        </p:txBody>
      </p:sp>
      <p:pic>
        <p:nvPicPr>
          <p:cNvPr id="5" name="Google Shape;40;p5" descr="Рисунок 8"/>
          <p:cNvPicPr preferRelativeResize="0"/>
          <p:nvPr/>
        </p:nvPicPr>
        <p:blipFill rotWithShape="1">
          <a:blip r:embed="rId3" cstate="print">
            <a:alphaModFix/>
          </a:blip>
          <a:srcRect l="27307" t="8943" r="20022" b="77236"/>
          <a:stretch/>
        </p:blipFill>
        <p:spPr>
          <a:xfrm>
            <a:off x="6372200" y="0"/>
            <a:ext cx="2771800" cy="126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7/04/17/s_58f4d9e37b79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этап(март 1918г)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Все мероприятия ПВО и ПХО были объединены в общегосударственную систему под общим руководством Наркомата по военным и морским делам. </a:t>
            </a:r>
          </a:p>
        </p:txBody>
      </p:sp>
      <p:pic>
        <p:nvPicPr>
          <p:cNvPr id="5" name="Google Shape;40;p5" descr="Рисунок 8"/>
          <p:cNvPicPr preferRelativeResize="0"/>
          <p:nvPr/>
        </p:nvPicPr>
        <p:blipFill rotWithShape="1">
          <a:blip r:embed="rId3" cstate="print">
            <a:alphaModFix/>
          </a:blip>
          <a:srcRect l="27307" t="8943" r="20022" b="77236"/>
          <a:stretch/>
        </p:blipFill>
        <p:spPr>
          <a:xfrm>
            <a:off x="6372200" y="0"/>
            <a:ext cx="2771800" cy="126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1207</Words>
  <Application>Microsoft Office PowerPoint</Application>
  <PresentationFormat>Экран (4:3)</PresentationFormat>
  <Paragraphs>66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Всемирный день гражданской обороны России.</vt:lpstr>
      <vt:lpstr>Гражданская оборона –</vt:lpstr>
      <vt:lpstr>Цель службы гражданской обороны -</vt:lpstr>
      <vt:lpstr>Основные задачи ГО: </vt:lpstr>
      <vt:lpstr>Основные задачи ГО: </vt:lpstr>
      <vt:lpstr>Основные задачи ГО: </vt:lpstr>
      <vt:lpstr>Систему гражданской обороны составляют:</vt:lpstr>
      <vt:lpstr>Структура ГО</vt:lpstr>
      <vt:lpstr>1 этап(март 1918г)</vt:lpstr>
      <vt:lpstr>2 ЭТАП (НОЯБРЬ 1932-ИЮНЬ 1941Г)</vt:lpstr>
      <vt:lpstr>Презентация PowerPoint</vt:lpstr>
      <vt:lpstr>Третий этап (июнь 1941-1945 г.г.)</vt:lpstr>
      <vt:lpstr>Четвертый этап (июнь 1945 - июль 1961 г.г.)</vt:lpstr>
      <vt:lpstr>Пятый этап (июль 1961 - сентябрь 1971 г.г.) </vt:lpstr>
      <vt:lpstr>Шестой этап (октябрь 1971 - июль 1987 г.г.)</vt:lpstr>
      <vt:lpstr>Седьмой этап (август 1987 - декабрь 1991 г.)</vt:lpstr>
      <vt:lpstr>Восьмой этап (с декабря 1991 г. по настоящее время)</vt:lpstr>
      <vt:lpstr>Структура ГО: </vt:lpstr>
      <vt:lpstr>Органами, осуществляющими управление гражданской обороной</vt:lpstr>
      <vt:lpstr>В состав сил ГО входят:</vt:lpstr>
      <vt:lpstr>Зиничев Евгений Николаевич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гражданской обороны России.</dc:title>
  <dc:creator>Ольга</dc:creator>
  <cp:lastModifiedBy>Наталья Федоренко</cp:lastModifiedBy>
  <cp:revision>12</cp:revision>
  <dcterms:created xsi:type="dcterms:W3CDTF">2020-02-26T16:31:42Z</dcterms:created>
  <dcterms:modified xsi:type="dcterms:W3CDTF">2025-02-27T07:48:29Z</dcterms:modified>
</cp:coreProperties>
</file>