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Nunito" charset="-52"/>
      <p:regular r:id="rId12"/>
      <p:bold r:id="rId13"/>
      <p:italic r:id="rId14"/>
      <p:boldItalic r:id="rId15"/>
    </p:embeddedFont>
    <p:embeddedFont>
      <p:font typeface="Calibri" pitchFamily="34" charset="0"/>
      <p:regular r:id="rId16"/>
      <p:bold r:id="rId17"/>
      <p:italic r:id="rId18"/>
      <p:boldItalic r:id="rId19"/>
    </p:embeddedFont>
    <p:embeddedFont>
      <p:font typeface="Comic Sans MS" pitchFamily="66"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10"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ead18071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ead18071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ead180711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ead18071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ead180711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ead18071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ad180711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ad18071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ead180711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ead18071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ead180711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ead1807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ead180711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ead18071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ead180711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ead18071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95450" y="1822825"/>
            <a:ext cx="8500800" cy="14481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ru" dirty="0"/>
              <a:t>Культура БЖ в современном обществе</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3621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Ключевые понятия предмета ОБЖ</a:t>
            </a:r>
            <a:endParaRPr/>
          </a:p>
        </p:txBody>
      </p:sp>
      <p:sp>
        <p:nvSpPr>
          <p:cNvPr id="135" name="Google Shape;135;p14"/>
          <p:cNvSpPr txBox="1">
            <a:spLocks noGrp="1"/>
          </p:cNvSpPr>
          <p:nvPr>
            <p:ph type="body" idx="1"/>
          </p:nvPr>
        </p:nvSpPr>
        <p:spPr>
          <a:xfrm>
            <a:off x="402875" y="1128075"/>
            <a:ext cx="8313000" cy="269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800" u="sng">
                <a:latin typeface="Comic Sans MS"/>
                <a:ea typeface="Comic Sans MS"/>
                <a:cs typeface="Comic Sans MS"/>
                <a:sym typeface="Comic Sans MS"/>
              </a:rPr>
              <a:t>Опасность</a:t>
            </a:r>
            <a:r>
              <a:rPr lang="ru" sz="1700">
                <a:latin typeface="Comic Sans MS"/>
                <a:ea typeface="Comic Sans MS"/>
                <a:cs typeface="Comic Sans MS"/>
                <a:sym typeface="Comic Sans MS"/>
              </a:rPr>
              <a:t> - события, явления , факторы, процессы, которые могут негативно сказаться на жизни и здоровье человека, благосостоянии общества или государства в целом.</a:t>
            </a:r>
            <a:endParaRPr sz="1700">
              <a:latin typeface="Comic Sans MS"/>
              <a:ea typeface="Comic Sans MS"/>
              <a:cs typeface="Comic Sans MS"/>
              <a:sym typeface="Comic Sans MS"/>
            </a:endParaRPr>
          </a:p>
        </p:txBody>
      </p:sp>
      <p:pic>
        <p:nvPicPr>
          <p:cNvPr id="136" name="Google Shape;136;p14"/>
          <p:cNvPicPr preferRelativeResize="0"/>
          <p:nvPr/>
        </p:nvPicPr>
        <p:blipFill>
          <a:blip r:embed="rId3">
            <a:alphaModFix/>
          </a:blip>
          <a:stretch>
            <a:fillRect/>
          </a:stretch>
        </p:blipFill>
        <p:spPr>
          <a:xfrm>
            <a:off x="3143250" y="2165125"/>
            <a:ext cx="2857500" cy="2857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body" idx="1"/>
          </p:nvPr>
        </p:nvSpPr>
        <p:spPr>
          <a:xfrm>
            <a:off x="349175" y="362600"/>
            <a:ext cx="8259000" cy="425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100" u="sng">
                <a:latin typeface="Comic Sans MS"/>
                <a:ea typeface="Comic Sans MS"/>
                <a:cs typeface="Comic Sans MS"/>
                <a:sym typeface="Comic Sans MS"/>
              </a:rPr>
              <a:t>Безопасность</a:t>
            </a:r>
            <a:r>
              <a:rPr lang="ru" sz="1800">
                <a:latin typeface="Comic Sans MS"/>
                <a:ea typeface="Comic Sans MS"/>
                <a:cs typeface="Comic Sans MS"/>
                <a:sym typeface="Comic Sans MS"/>
              </a:rPr>
              <a:t> - наличие условий для комфортной жизни, устойчивого развития личности, общества и государства.</a:t>
            </a:r>
            <a:endParaRPr sz="1800">
              <a:latin typeface="Comic Sans MS"/>
              <a:ea typeface="Comic Sans MS"/>
              <a:cs typeface="Comic Sans MS"/>
              <a:sym typeface="Comic Sans MS"/>
            </a:endParaRPr>
          </a:p>
          <a:p>
            <a:pPr marL="0" lvl="0" indent="0" algn="l" rtl="0">
              <a:spcBef>
                <a:spcPts val="1200"/>
              </a:spcBef>
              <a:spcAft>
                <a:spcPts val="0"/>
              </a:spcAft>
              <a:buNone/>
            </a:pPr>
            <a:r>
              <a:rPr lang="ru" sz="1800">
                <a:latin typeface="Comic Sans MS"/>
                <a:ea typeface="Comic Sans MS"/>
                <a:cs typeface="Comic Sans MS"/>
                <a:sym typeface="Comic Sans MS"/>
              </a:rPr>
              <a:t>При наличии событий, явлений, факторов, процессов, которые могут негативно повлиять на жизнь и здоровье человека, благосостоянии общества и государства говорят, что возникла </a:t>
            </a:r>
            <a:r>
              <a:rPr lang="ru" sz="1800" u="sng">
                <a:latin typeface="Comic Sans MS"/>
                <a:ea typeface="Comic Sans MS"/>
                <a:cs typeface="Comic Sans MS"/>
                <a:sym typeface="Comic Sans MS"/>
              </a:rPr>
              <a:t>опасная ситуация</a:t>
            </a:r>
            <a:r>
              <a:rPr lang="ru" sz="1800">
                <a:latin typeface="Comic Sans MS"/>
                <a:ea typeface="Comic Sans MS"/>
                <a:cs typeface="Comic Sans MS"/>
                <a:sym typeface="Comic Sans MS"/>
              </a:rPr>
              <a:t>. Вероятность ее реализации оценивается </a:t>
            </a:r>
            <a:r>
              <a:rPr lang="ru" sz="1800" u="sng">
                <a:latin typeface="Comic Sans MS"/>
                <a:ea typeface="Comic Sans MS"/>
                <a:cs typeface="Comic Sans MS"/>
                <a:sym typeface="Comic Sans MS"/>
              </a:rPr>
              <a:t>риском</a:t>
            </a:r>
            <a:r>
              <a:rPr lang="ru" sz="1800">
                <a:latin typeface="Comic Sans MS"/>
                <a:ea typeface="Comic Sans MS"/>
                <a:cs typeface="Comic Sans MS"/>
                <a:sym typeface="Comic Sans MS"/>
              </a:rPr>
              <a:t>, который является количественной мерой опасности.</a:t>
            </a:r>
            <a:endParaRPr sz="1800">
              <a:latin typeface="Comic Sans MS"/>
              <a:ea typeface="Comic Sans MS"/>
              <a:cs typeface="Comic Sans MS"/>
              <a:sym typeface="Comic Sans MS"/>
            </a:endParaRPr>
          </a:p>
          <a:p>
            <a:pPr marL="0" lvl="0" indent="0" algn="l" rtl="0">
              <a:spcBef>
                <a:spcPts val="1200"/>
              </a:spcBef>
              <a:spcAft>
                <a:spcPts val="1200"/>
              </a:spcAft>
              <a:buNone/>
            </a:pPr>
            <a:endParaRPr sz="1800">
              <a:latin typeface="Comic Sans MS"/>
              <a:ea typeface="Comic Sans MS"/>
              <a:cs typeface="Comic Sans MS"/>
              <a:sym typeface="Comic Sans MS"/>
            </a:endParaRPr>
          </a:p>
        </p:txBody>
      </p:sp>
      <p:pic>
        <p:nvPicPr>
          <p:cNvPr id="142" name="Google Shape;142;p15"/>
          <p:cNvPicPr preferRelativeResize="0"/>
          <p:nvPr/>
        </p:nvPicPr>
        <p:blipFill>
          <a:blip r:embed="rId3">
            <a:alphaModFix/>
          </a:blip>
          <a:stretch>
            <a:fillRect/>
          </a:stretch>
        </p:blipFill>
        <p:spPr>
          <a:xfrm>
            <a:off x="2560625" y="2915754"/>
            <a:ext cx="4113850" cy="20569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604325" y="362600"/>
            <a:ext cx="7815900" cy="10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Аксиомы безопасности</a:t>
            </a:r>
            <a:endParaRPr/>
          </a:p>
        </p:txBody>
      </p:sp>
      <p:sp>
        <p:nvSpPr>
          <p:cNvPr id="148" name="Google Shape;148;p16"/>
          <p:cNvSpPr txBox="1">
            <a:spLocks noGrp="1"/>
          </p:cNvSpPr>
          <p:nvPr>
            <p:ph type="body" idx="1"/>
          </p:nvPr>
        </p:nvSpPr>
        <p:spPr>
          <a:xfrm>
            <a:off x="508950" y="1316100"/>
            <a:ext cx="7815900" cy="3122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Comic Sans MS"/>
              <a:buChar char="-"/>
            </a:pPr>
            <a:r>
              <a:rPr lang="ru" sz="2000">
                <a:latin typeface="Comic Sans MS"/>
                <a:ea typeface="Comic Sans MS"/>
                <a:cs typeface="Comic Sans MS"/>
                <a:sym typeface="Comic Sans MS"/>
              </a:rPr>
              <a:t>любая деятельность (бездеятельность) потенциально опасна</a:t>
            </a:r>
            <a:endParaRPr sz="2000">
              <a:latin typeface="Comic Sans MS"/>
              <a:ea typeface="Comic Sans MS"/>
              <a:cs typeface="Comic Sans MS"/>
              <a:sym typeface="Comic Sans MS"/>
            </a:endParaRPr>
          </a:p>
          <a:p>
            <a:pPr marL="457200" lvl="0" indent="-355600" algn="l" rtl="0">
              <a:spcBef>
                <a:spcPts val="0"/>
              </a:spcBef>
              <a:spcAft>
                <a:spcPts val="0"/>
              </a:spcAft>
              <a:buSzPts val="2000"/>
              <a:buFont typeface="Comic Sans MS"/>
              <a:buChar char="-"/>
            </a:pPr>
            <a:r>
              <a:rPr lang="ru" sz="2000">
                <a:latin typeface="Comic Sans MS"/>
                <a:ea typeface="Comic Sans MS"/>
                <a:cs typeface="Comic Sans MS"/>
                <a:sym typeface="Comic Sans MS"/>
              </a:rPr>
              <a:t>для каждого вида деятельности существуют комфортные условия</a:t>
            </a:r>
            <a:endParaRPr sz="2000">
              <a:latin typeface="Comic Sans MS"/>
              <a:ea typeface="Comic Sans MS"/>
              <a:cs typeface="Comic Sans MS"/>
              <a:sym typeface="Comic Sans MS"/>
            </a:endParaRPr>
          </a:p>
          <a:p>
            <a:pPr marL="457200" lvl="0" indent="-355600" algn="l" rtl="0">
              <a:spcBef>
                <a:spcPts val="0"/>
              </a:spcBef>
              <a:spcAft>
                <a:spcPts val="0"/>
              </a:spcAft>
              <a:buSzPts val="2000"/>
              <a:buFont typeface="Comic Sans MS"/>
              <a:buChar char="-"/>
            </a:pPr>
            <a:r>
              <a:rPr lang="ru" sz="2000">
                <a:latin typeface="Comic Sans MS"/>
                <a:ea typeface="Comic Sans MS"/>
                <a:cs typeface="Comic Sans MS"/>
                <a:sym typeface="Comic Sans MS"/>
              </a:rPr>
              <a:t>безопасность можно обеспечить при условии, что негативные факторы не превышают предельно допустимых значений</a:t>
            </a:r>
            <a:endParaRPr sz="2000">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483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Источники опасности</a:t>
            </a:r>
            <a:endParaRPr/>
          </a:p>
        </p:txBody>
      </p:sp>
      <p:sp>
        <p:nvSpPr>
          <p:cNvPr id="154" name="Google Shape;154;p17"/>
          <p:cNvSpPr txBox="1">
            <a:spLocks noGrp="1"/>
          </p:cNvSpPr>
          <p:nvPr>
            <p:ph type="body" idx="1"/>
          </p:nvPr>
        </p:nvSpPr>
        <p:spPr>
          <a:xfrm>
            <a:off x="604275" y="122687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100">
                <a:latin typeface="Comic Sans MS"/>
                <a:ea typeface="Comic Sans MS"/>
                <a:cs typeface="Comic Sans MS"/>
                <a:sym typeface="Comic Sans MS"/>
              </a:rPr>
              <a:t>природные явления </a:t>
            </a:r>
            <a:endParaRPr sz="2100">
              <a:latin typeface="Comic Sans MS"/>
              <a:ea typeface="Comic Sans MS"/>
              <a:cs typeface="Comic Sans MS"/>
              <a:sym typeface="Comic Sans MS"/>
            </a:endParaRPr>
          </a:p>
          <a:p>
            <a:pPr marL="0" lvl="0" indent="0" algn="l" rtl="0">
              <a:spcBef>
                <a:spcPts val="1200"/>
              </a:spcBef>
              <a:spcAft>
                <a:spcPts val="0"/>
              </a:spcAft>
              <a:buNone/>
            </a:pPr>
            <a:r>
              <a:rPr lang="ru" sz="2100">
                <a:latin typeface="Comic Sans MS"/>
                <a:ea typeface="Comic Sans MS"/>
                <a:cs typeface="Comic Sans MS"/>
                <a:sym typeface="Comic Sans MS"/>
              </a:rPr>
              <a:t>социум </a:t>
            </a:r>
            <a:endParaRPr sz="2100">
              <a:latin typeface="Comic Sans MS"/>
              <a:ea typeface="Comic Sans MS"/>
              <a:cs typeface="Comic Sans MS"/>
              <a:sym typeface="Comic Sans MS"/>
            </a:endParaRPr>
          </a:p>
          <a:p>
            <a:pPr marL="0" lvl="0" indent="0" algn="l" rtl="0">
              <a:spcBef>
                <a:spcPts val="1200"/>
              </a:spcBef>
              <a:spcAft>
                <a:spcPts val="1200"/>
              </a:spcAft>
              <a:buNone/>
            </a:pPr>
            <a:r>
              <a:rPr lang="ru" sz="2100">
                <a:latin typeface="Comic Sans MS"/>
                <a:ea typeface="Comic Sans MS"/>
                <a:cs typeface="Comic Sans MS"/>
                <a:sym typeface="Comic Sans MS"/>
              </a:rPr>
              <a:t>техносфера</a:t>
            </a:r>
            <a:endParaRPr sz="2100">
              <a:latin typeface="Comic Sans MS"/>
              <a:ea typeface="Comic Sans MS"/>
              <a:cs typeface="Comic Sans MS"/>
              <a:sym typeface="Comic Sans MS"/>
            </a:endParaRPr>
          </a:p>
        </p:txBody>
      </p:sp>
      <p:pic>
        <p:nvPicPr>
          <p:cNvPr id="155" name="Google Shape;155;p17"/>
          <p:cNvPicPr preferRelativeResize="0"/>
          <p:nvPr/>
        </p:nvPicPr>
        <p:blipFill>
          <a:blip r:embed="rId3">
            <a:alphaModFix/>
          </a:blip>
          <a:stretch>
            <a:fillRect/>
          </a:stretch>
        </p:blipFill>
        <p:spPr>
          <a:xfrm>
            <a:off x="1508775" y="2786125"/>
            <a:ext cx="6273825" cy="2276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3755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Культура безопасного поведения</a:t>
            </a:r>
            <a:endParaRPr/>
          </a:p>
        </p:txBody>
      </p:sp>
      <p:sp>
        <p:nvSpPr>
          <p:cNvPr id="161" name="Google Shape;161;p18"/>
          <p:cNvSpPr txBox="1">
            <a:spLocks noGrp="1"/>
          </p:cNvSpPr>
          <p:nvPr>
            <p:ph type="body" idx="1"/>
          </p:nvPr>
        </p:nvSpPr>
        <p:spPr>
          <a:xfrm>
            <a:off x="564050" y="1050675"/>
            <a:ext cx="7950300" cy="24480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252525"/>
              </a:buClr>
              <a:buSzPts val="1600"/>
              <a:buFont typeface="Comic Sans MS"/>
              <a:buChar char="-"/>
            </a:pPr>
            <a:r>
              <a:rPr lang="ru" sz="1600">
                <a:solidFill>
                  <a:srgbClr val="252525"/>
                </a:solidFill>
                <a:highlight>
                  <a:srgbClr val="F5F5EA"/>
                </a:highlight>
                <a:latin typeface="Comic Sans MS"/>
                <a:ea typeface="Comic Sans MS"/>
                <a:cs typeface="Comic Sans MS"/>
                <a:sym typeface="Comic Sans MS"/>
              </a:rPr>
              <a:t>это состояние развития человека, социальной группы, общества, характеризуемое отношением к вопросам обеспечения безопасной жизни и трудовой деятельности и, главное, активной практической деятельностью по снижению уровня опасности. </a:t>
            </a:r>
            <a:endParaRPr sz="1600">
              <a:solidFill>
                <a:srgbClr val="252525"/>
              </a:solidFill>
              <a:highlight>
                <a:srgbClr val="F5F5EA"/>
              </a:highlight>
              <a:latin typeface="Comic Sans MS"/>
              <a:ea typeface="Comic Sans MS"/>
              <a:cs typeface="Comic Sans MS"/>
              <a:sym typeface="Comic Sans MS"/>
            </a:endParaRPr>
          </a:p>
          <a:p>
            <a:pPr marL="0" lvl="0" indent="0" algn="l" rtl="0">
              <a:spcBef>
                <a:spcPts val="1200"/>
              </a:spcBef>
              <a:spcAft>
                <a:spcPts val="0"/>
              </a:spcAft>
              <a:buNone/>
            </a:pPr>
            <a:r>
              <a:rPr lang="ru" sz="1600">
                <a:solidFill>
                  <a:srgbClr val="252525"/>
                </a:solidFill>
                <a:highlight>
                  <a:srgbClr val="F5F5EA"/>
                </a:highlight>
                <a:latin typeface="Comic Sans MS"/>
                <a:ea typeface="Comic Sans MS"/>
                <a:cs typeface="Comic Sans MS"/>
                <a:sym typeface="Comic Sans MS"/>
              </a:rPr>
              <a:t>                                    Три уровня культуры безопасности</a:t>
            </a:r>
            <a:endParaRPr sz="1600">
              <a:solidFill>
                <a:srgbClr val="252525"/>
              </a:solidFill>
              <a:highlight>
                <a:srgbClr val="F5F5EA"/>
              </a:highlight>
              <a:latin typeface="Comic Sans MS"/>
              <a:ea typeface="Comic Sans MS"/>
              <a:cs typeface="Comic Sans MS"/>
              <a:sym typeface="Comic Sans MS"/>
            </a:endParaRPr>
          </a:p>
          <a:p>
            <a:pPr marL="0" lvl="0" indent="0" algn="l" rtl="0">
              <a:spcBef>
                <a:spcPts val="1200"/>
              </a:spcBef>
              <a:spcAft>
                <a:spcPts val="1200"/>
              </a:spcAft>
              <a:buNone/>
            </a:pPr>
            <a:r>
              <a:rPr lang="ru" sz="1600">
                <a:solidFill>
                  <a:srgbClr val="252525"/>
                </a:solidFill>
                <a:highlight>
                  <a:srgbClr val="F5F5EA"/>
                </a:highlight>
                <a:latin typeface="Comic Sans MS"/>
                <a:ea typeface="Comic Sans MS"/>
                <a:cs typeface="Comic Sans MS"/>
                <a:sym typeface="Comic Sans MS"/>
              </a:rPr>
              <a:t>Индивидуальный                 Групповой             Общественно-государственный</a:t>
            </a:r>
            <a:endParaRPr sz="1600">
              <a:solidFill>
                <a:srgbClr val="252525"/>
              </a:solidFill>
              <a:highlight>
                <a:srgbClr val="F5F5EA"/>
              </a:highlight>
              <a:latin typeface="Comic Sans MS"/>
              <a:ea typeface="Comic Sans MS"/>
              <a:cs typeface="Comic Sans MS"/>
              <a:sym typeface="Comic Sans MS"/>
            </a:endParaRPr>
          </a:p>
        </p:txBody>
      </p:sp>
      <p:pic>
        <p:nvPicPr>
          <p:cNvPr id="162" name="Google Shape;162;p18"/>
          <p:cNvPicPr preferRelativeResize="0"/>
          <p:nvPr/>
        </p:nvPicPr>
        <p:blipFill>
          <a:blip r:embed="rId3">
            <a:alphaModFix/>
          </a:blip>
          <a:stretch>
            <a:fillRect/>
          </a:stretch>
        </p:blipFill>
        <p:spPr>
          <a:xfrm>
            <a:off x="751997" y="3196222"/>
            <a:ext cx="1472050" cy="1759275"/>
          </a:xfrm>
          <a:prstGeom prst="rect">
            <a:avLst/>
          </a:prstGeom>
          <a:noFill/>
          <a:ln>
            <a:noFill/>
          </a:ln>
        </p:spPr>
      </p:pic>
      <p:pic>
        <p:nvPicPr>
          <p:cNvPr id="163" name="Google Shape;163;p18"/>
          <p:cNvPicPr preferRelativeResize="0"/>
          <p:nvPr/>
        </p:nvPicPr>
        <p:blipFill>
          <a:blip r:embed="rId4">
            <a:alphaModFix/>
          </a:blip>
          <a:stretch>
            <a:fillRect/>
          </a:stretch>
        </p:blipFill>
        <p:spPr>
          <a:xfrm>
            <a:off x="2578475" y="3231074"/>
            <a:ext cx="3041225" cy="1689575"/>
          </a:xfrm>
          <a:prstGeom prst="rect">
            <a:avLst/>
          </a:prstGeom>
          <a:noFill/>
          <a:ln>
            <a:noFill/>
          </a:ln>
        </p:spPr>
      </p:pic>
      <p:pic>
        <p:nvPicPr>
          <p:cNvPr id="164" name="Google Shape;164;p18"/>
          <p:cNvPicPr preferRelativeResize="0"/>
          <p:nvPr/>
        </p:nvPicPr>
        <p:blipFill>
          <a:blip r:embed="rId5">
            <a:alphaModFix/>
          </a:blip>
          <a:stretch>
            <a:fillRect/>
          </a:stretch>
        </p:blipFill>
        <p:spPr>
          <a:xfrm>
            <a:off x="5895700" y="3231075"/>
            <a:ext cx="2640540" cy="175927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482700" y="2443725"/>
            <a:ext cx="8178600" cy="9003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ru"/>
              <a:t>Предвидеть опасность</a:t>
            </a:r>
            <a:endParaRPr/>
          </a:p>
          <a:p>
            <a:pPr marL="457200" lvl="0" indent="-400050" algn="l" rtl="0">
              <a:spcBef>
                <a:spcPts val="0"/>
              </a:spcBef>
              <a:spcAft>
                <a:spcPts val="0"/>
              </a:spcAft>
              <a:buSzPct val="100000"/>
              <a:buAutoNum type="arabicPeriod"/>
            </a:pPr>
            <a:r>
              <a:rPr lang="ru"/>
              <a:t>По возможности избегать ее</a:t>
            </a:r>
            <a:endParaRPr/>
          </a:p>
          <a:p>
            <a:pPr marL="457200" lvl="0" indent="-400050" algn="l" rtl="0">
              <a:spcBef>
                <a:spcPts val="0"/>
              </a:spcBef>
              <a:spcAft>
                <a:spcPts val="0"/>
              </a:spcAft>
              <a:buSzPct val="100000"/>
              <a:buAutoNum type="arabicPeriod"/>
            </a:pPr>
            <a:r>
              <a:rPr lang="ru"/>
              <a:t>При необходимости действовать</a:t>
            </a:r>
            <a:endParaRPr/>
          </a:p>
        </p:txBody>
      </p:sp>
      <p:sp>
        <p:nvSpPr>
          <p:cNvPr id="170" name="Google Shape;170;p19"/>
          <p:cNvSpPr txBox="1">
            <a:spLocks noGrp="1"/>
          </p:cNvSpPr>
          <p:nvPr>
            <p:ph type="body" idx="1"/>
          </p:nvPr>
        </p:nvSpPr>
        <p:spPr>
          <a:xfrm>
            <a:off x="510275" y="446325"/>
            <a:ext cx="8057700" cy="2897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800">
                <a:latin typeface="Comic Sans MS"/>
                <a:ea typeface="Comic Sans MS"/>
                <a:cs typeface="Comic Sans MS"/>
                <a:sym typeface="Comic Sans MS"/>
              </a:rPr>
              <a:t>Любая ситуация при пренебрежении правилами безопасного поведения может стать опасной и привести к наступлению вреда. Знание рисков помогает избежать их возникновения, а знание способов профилактики поможет минимизировать их наступление.</a:t>
            </a:r>
            <a:endParaRPr sz="1800">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90850" y="4695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Развитие опасности</a:t>
            </a:r>
            <a:endParaRPr/>
          </a:p>
        </p:txBody>
      </p:sp>
      <p:sp>
        <p:nvSpPr>
          <p:cNvPr id="176" name="Google Shape;176;p20"/>
          <p:cNvSpPr txBox="1">
            <a:spLocks noGrp="1"/>
          </p:cNvSpPr>
          <p:nvPr>
            <p:ph type="body" idx="1"/>
          </p:nvPr>
        </p:nvSpPr>
        <p:spPr>
          <a:xfrm>
            <a:off x="402875" y="1141500"/>
            <a:ext cx="8138400" cy="34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600" u="sng">
                <a:latin typeface="Comic Sans MS"/>
                <a:ea typeface="Comic Sans MS"/>
                <a:cs typeface="Comic Sans MS"/>
                <a:sym typeface="Comic Sans MS"/>
              </a:rPr>
              <a:t>Опасная ситуация </a:t>
            </a:r>
            <a:r>
              <a:rPr lang="ru" sz="1600">
                <a:latin typeface="Comic Sans MS"/>
                <a:ea typeface="Comic Sans MS"/>
                <a:cs typeface="Comic Sans MS"/>
                <a:sym typeface="Comic Sans MS"/>
              </a:rPr>
              <a:t>- совокупность обстоятельств, при которых опасности  имеют риск реализации. </a:t>
            </a:r>
            <a:endParaRPr sz="1600">
              <a:latin typeface="Comic Sans MS"/>
              <a:ea typeface="Comic Sans MS"/>
              <a:cs typeface="Comic Sans MS"/>
              <a:sym typeface="Comic Sans MS"/>
            </a:endParaRPr>
          </a:p>
          <a:p>
            <a:pPr marL="0" lvl="0" indent="0" algn="l" rtl="0">
              <a:spcBef>
                <a:spcPts val="1200"/>
              </a:spcBef>
              <a:spcAft>
                <a:spcPts val="0"/>
              </a:spcAft>
              <a:buNone/>
            </a:pPr>
            <a:r>
              <a:rPr lang="ru" sz="1600" u="sng">
                <a:latin typeface="Comic Sans MS"/>
                <a:ea typeface="Comic Sans MS"/>
                <a:cs typeface="Comic Sans MS"/>
                <a:sym typeface="Comic Sans MS"/>
              </a:rPr>
              <a:t>Экстремальная  ситуация </a:t>
            </a:r>
            <a:r>
              <a:rPr lang="ru" sz="1600">
                <a:latin typeface="Comic Sans MS"/>
                <a:ea typeface="Comic Sans MS"/>
                <a:cs typeface="Comic Sans MS"/>
                <a:sym typeface="Comic Sans MS"/>
              </a:rPr>
              <a:t>- совокупность обстоятельств, при которых риск проявления опасности стремительно возрастает, а для ее предотвращения требуются огромные усилия.</a:t>
            </a:r>
            <a:endParaRPr sz="1600">
              <a:latin typeface="Comic Sans MS"/>
              <a:ea typeface="Comic Sans MS"/>
              <a:cs typeface="Comic Sans MS"/>
              <a:sym typeface="Comic Sans MS"/>
            </a:endParaRPr>
          </a:p>
          <a:p>
            <a:pPr marL="0" lvl="0" indent="0" algn="l" rtl="0">
              <a:spcBef>
                <a:spcPts val="1200"/>
              </a:spcBef>
              <a:spcAft>
                <a:spcPts val="1200"/>
              </a:spcAft>
              <a:buNone/>
            </a:pPr>
            <a:r>
              <a:rPr lang="ru" sz="1600" u="sng">
                <a:latin typeface="Comic Sans MS"/>
                <a:ea typeface="Comic Sans MS"/>
                <a:cs typeface="Comic Sans MS"/>
                <a:sym typeface="Comic Sans MS"/>
              </a:rPr>
              <a:t>Чрезвычайная ситуация</a:t>
            </a:r>
            <a:r>
              <a:rPr lang="ru" sz="1600">
                <a:latin typeface="Comic Sans MS"/>
                <a:ea typeface="Comic Sans MS"/>
                <a:cs typeface="Comic Sans MS"/>
                <a:sym typeface="Comic Sans MS"/>
              </a:rPr>
              <a:t> - обстановка на определенной территории, сложившаяся в результате аварии, опасного природного явления, катастрофы, стихийного или иного бедствия, которые могут повлечь или повлекли за собой человеческие жертвы, ущерб здоровью людей или окружающей среде, значительные материальные потери или нарушение условий жизнедеятельности людей. </a:t>
            </a:r>
            <a:endParaRPr sz="16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496850" y="36215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Правила поведения в опасных и чрезвычайных ситуациях</a:t>
            </a:r>
            <a:endParaRPr/>
          </a:p>
        </p:txBody>
      </p:sp>
      <p:sp>
        <p:nvSpPr>
          <p:cNvPr id="182" name="Google Shape;182;p21"/>
          <p:cNvSpPr txBox="1">
            <a:spLocks noGrp="1"/>
          </p:cNvSpPr>
          <p:nvPr>
            <p:ph type="body" idx="1"/>
          </p:nvPr>
        </p:nvSpPr>
        <p:spPr>
          <a:xfrm>
            <a:off x="644575" y="1520700"/>
            <a:ext cx="7869600" cy="2951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ic Sans MS"/>
              <a:buAutoNum type="arabicPeriod"/>
            </a:pPr>
            <a:r>
              <a:rPr lang="ru" sz="1900" dirty="0">
                <a:latin typeface="Comic Sans MS"/>
                <a:ea typeface="Comic Sans MS"/>
                <a:cs typeface="Comic Sans MS"/>
                <a:sym typeface="Comic Sans MS"/>
              </a:rPr>
              <a:t>определить опасность </a:t>
            </a:r>
            <a:endParaRPr sz="190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ru" sz="1900" dirty="0">
                <a:latin typeface="Comic Sans MS"/>
                <a:ea typeface="Comic Sans MS"/>
                <a:cs typeface="Comic Sans MS"/>
                <a:sym typeface="Comic Sans MS"/>
              </a:rPr>
              <a:t>оценить риски и их возможные проявления</a:t>
            </a:r>
            <a:endParaRPr sz="190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ru" sz="1900" dirty="0">
                <a:latin typeface="Comic Sans MS"/>
                <a:ea typeface="Comic Sans MS"/>
                <a:cs typeface="Comic Sans MS"/>
                <a:sym typeface="Comic Sans MS"/>
              </a:rPr>
              <a:t>продумайте меры, которые позволяют снизить риски, применяйте их</a:t>
            </a:r>
            <a:endParaRPr sz="190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ru" sz="1900" dirty="0">
                <a:latin typeface="Comic Sans MS"/>
                <a:ea typeface="Comic Sans MS"/>
                <a:cs typeface="Comic Sans MS"/>
                <a:sym typeface="Comic Sans MS"/>
              </a:rPr>
              <a:t>убедитесь, что знаете, что делать, если опасность реализуется или наступит экстремальная или чрезвычайная ситуация</a:t>
            </a:r>
            <a:endParaRPr sz="19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344</Words>
  <Application>Microsoft Office PowerPoint</Application>
  <PresentationFormat>Экран (16:9)</PresentationFormat>
  <Paragraphs>30</Paragraphs>
  <Slides>9</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Nunito</vt:lpstr>
      <vt:lpstr>Calibri</vt:lpstr>
      <vt:lpstr>Comic Sans MS</vt:lpstr>
      <vt:lpstr>Shift</vt:lpstr>
      <vt:lpstr>Культура БЖ в современном обществе</vt:lpstr>
      <vt:lpstr>Ключевые понятия предмета ОБЖ</vt:lpstr>
      <vt:lpstr>Слайд 3</vt:lpstr>
      <vt:lpstr>Аксиомы безопасности</vt:lpstr>
      <vt:lpstr>Источники опасности</vt:lpstr>
      <vt:lpstr>Культура безопасного поведения</vt:lpstr>
      <vt:lpstr>Предвидеть опасность По возможности избегать ее При необходимости действовать</vt:lpstr>
      <vt:lpstr>Развитие опасности</vt:lpstr>
      <vt:lpstr>Правила поведения в опасных и чрезвычайных ситуациях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БЖ в современном обществе</dc:title>
  <cp:lastModifiedBy>Контракт</cp:lastModifiedBy>
  <cp:revision>7</cp:revision>
  <dcterms:modified xsi:type="dcterms:W3CDTF">2022-09-22T05:12:15Z</dcterms:modified>
</cp:coreProperties>
</file>